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94" r:id="rId4"/>
    <p:sldId id="295" r:id="rId5"/>
    <p:sldId id="296" r:id="rId6"/>
    <p:sldId id="258" r:id="rId7"/>
    <p:sldId id="259" r:id="rId8"/>
    <p:sldId id="260" r:id="rId9"/>
    <p:sldId id="261" r:id="rId10"/>
    <p:sldId id="262" r:id="rId11"/>
    <p:sldId id="263" r:id="rId12"/>
    <p:sldId id="297" r:id="rId13"/>
    <p:sldId id="277" r:id="rId14"/>
    <p:sldId id="265" r:id="rId15"/>
    <p:sldId id="278" r:id="rId16"/>
    <p:sldId id="283" r:id="rId17"/>
    <p:sldId id="284" r:id="rId18"/>
    <p:sldId id="285" r:id="rId19"/>
    <p:sldId id="291" r:id="rId20"/>
    <p:sldId id="266" r:id="rId21"/>
    <p:sldId id="273" r:id="rId22"/>
    <p:sldId id="267" r:id="rId23"/>
    <p:sldId id="281" r:id="rId24"/>
    <p:sldId id="286" r:id="rId25"/>
    <p:sldId id="275" r:id="rId26"/>
    <p:sldId id="274" r:id="rId27"/>
    <p:sldId id="289" r:id="rId28"/>
    <p:sldId id="290" r:id="rId29"/>
    <p:sldId id="298" r:id="rId30"/>
    <p:sldId id="279" r:id="rId31"/>
    <p:sldId id="282" r:id="rId32"/>
    <p:sldId id="268" r:id="rId33"/>
    <p:sldId id="287" r:id="rId34"/>
    <p:sldId id="272" r:id="rId35"/>
    <p:sldId id="280" r:id="rId36"/>
    <p:sldId id="270" r:id="rId37"/>
    <p:sldId id="292" r:id="rId38"/>
    <p:sldId id="293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95C9-4484-409A-AD72-FC1B5E275F14}" type="datetimeFigureOut">
              <a:rPr lang="cs-CZ" smtClean="0"/>
              <a:pPr/>
              <a:t>18.10.2012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tina.cz/kodovani" TargetMode="External"/><Relationship Id="rId2" Type="http://schemas.openxmlformats.org/officeDocument/2006/relationships/hyperlink" Target="http://cestina.cz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úvod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a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Cena informace – „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“ (Čína-papír, </a:t>
            </a:r>
            <a:r>
              <a:rPr lang="cs-CZ" dirty="0" err="1" smtClean="0"/>
              <a:t>cola</a:t>
            </a:r>
            <a:r>
              <a:rPr lang="cs-CZ" dirty="0" smtClean="0"/>
              <a:t>, becherovka…)</a:t>
            </a:r>
          </a:p>
          <a:p>
            <a:r>
              <a:rPr lang="cs-CZ" dirty="0" smtClean="0"/>
              <a:t>Hlavní zdroj </a:t>
            </a:r>
          </a:p>
          <a:p>
            <a:pPr lvl="2"/>
            <a:r>
              <a:rPr lang="cs-CZ" dirty="0" smtClean="0"/>
              <a:t>Dříve: 	osobní zkušenost</a:t>
            </a:r>
          </a:p>
          <a:p>
            <a:pPr lvl="2"/>
            <a:r>
              <a:rPr lang="cs-CZ" dirty="0" smtClean="0"/>
              <a:t>Nyní:		média, reklama</a:t>
            </a:r>
          </a:p>
          <a:p>
            <a:pPr lvl="2"/>
            <a:r>
              <a:rPr lang="cs-CZ" dirty="0" smtClean="0"/>
              <a:t>Dnes není problém získání informace, ale její zpracování</a:t>
            </a:r>
          </a:p>
          <a:p>
            <a:r>
              <a:rPr lang="cs-CZ" dirty="0" smtClean="0"/>
              <a:t>Riziko mediální společnosti – subjektivní ovlivnění veřejného mínění</a:t>
            </a:r>
          </a:p>
          <a:p>
            <a:r>
              <a:rPr lang="cs-CZ" dirty="0" smtClean="0"/>
              <a:t>Zdroje: vlastní reportáže, převzaté zprávy, public relations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mediální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Média nezobrazují skutečnost, ale svoji interpretaci skutečnosti.</a:t>
            </a:r>
          </a:p>
          <a:p>
            <a:pPr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Výběr části rozhovoru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Výběr zpráv (např. jen negativní informace, pozitivní nejsou uvedeny)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Nejsou odděleny zprávy a komentáře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002060"/>
                </a:solidFill>
              </a:rPr>
              <a:t>Není dán prostor druhé straně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Vyhledání </a:t>
            </a:r>
            <a:r>
              <a:rPr lang="cs-CZ" dirty="0" smtClean="0"/>
              <a:t>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r>
              <a:rPr lang="cs-CZ" dirty="0" smtClean="0"/>
              <a:t>Ověřování </a:t>
            </a:r>
          </a:p>
          <a:p>
            <a:r>
              <a:rPr lang="cs-CZ" dirty="0" smtClean="0"/>
              <a:t>Příliš mnoho zdrojů - zahlcení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Záznam informací, jednotka informace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Analogový (=spojitý signál, proces, …)</a:t>
            </a:r>
          </a:p>
          <a:p>
            <a:r>
              <a:rPr lang="cs-CZ" dirty="0" smtClean="0"/>
              <a:t>digitální (=diskrétní) – počítač, 0/1</a:t>
            </a:r>
          </a:p>
          <a:p>
            <a:r>
              <a:rPr lang="cs-CZ" b="1" dirty="0" smtClean="0"/>
              <a:t>Kód</a:t>
            </a:r>
            <a:r>
              <a:rPr lang="cs-CZ" dirty="0" smtClean="0"/>
              <a:t> – způsob záznamu informace</a:t>
            </a:r>
          </a:p>
          <a:p>
            <a:r>
              <a:rPr lang="cs-CZ" dirty="0" smtClean="0"/>
              <a:t>Převody: A/D, D/A převodníky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 se liší analogové zařízení od digitálního?</a:t>
            </a:r>
          </a:p>
          <a:p>
            <a:pPr>
              <a:buNone/>
            </a:pPr>
            <a:r>
              <a:rPr lang="cs-CZ" dirty="0" smtClean="0"/>
              <a:t>Je počítač analogové nebo digitální zařízení?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Analogový záznam – při kopírování, přenosu dochází ke zkreslení a postupné ztrátě informace</a:t>
            </a:r>
          </a:p>
          <a:p>
            <a:r>
              <a:rPr lang="cs-CZ" dirty="0" smtClean="0"/>
              <a:t>Digitální – přenos informace pomocí 0 a 1 – minimální ztráty (kontrolní kódy, CRC…)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A/D převodníky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Vzorkování</a:t>
            </a:r>
            <a:r>
              <a:rPr lang="cs-CZ" sz="2400" dirty="0" smtClean="0"/>
              <a:t> se provede tím způsobem, že rozdělíme vodorovnou osu signálu na rovnoměrné úseky a z každého úseku odebereme jeden vzorek .</a:t>
            </a:r>
          </a:p>
          <a:p>
            <a:pPr>
              <a:buNone/>
            </a:pPr>
            <a:r>
              <a:rPr lang="cs-CZ" sz="2400" dirty="0" smtClean="0"/>
              <a:t>Vzhledem k tomu, že počítače a další zařízení dále zpracovávající digitální signál umí vyjádřit čísla pouze s omezenou přesností, je potřeba </a:t>
            </a:r>
            <a:r>
              <a:rPr lang="cs-CZ" sz="2400" dirty="0" err="1" smtClean="0"/>
              <a:t>navzorkované</a:t>
            </a:r>
            <a:r>
              <a:rPr lang="cs-CZ" sz="2400" dirty="0" smtClean="0"/>
              <a:t> hodnoty upravit i na svislé ose. Protože se hodnota vzorku dá vyjádřit pouze po určitých kvantech, nazýváme tuto fázi A/D převodu </a:t>
            </a:r>
            <a:r>
              <a:rPr lang="cs-CZ" sz="2400" b="1" dirty="0" smtClean="0">
                <a:solidFill>
                  <a:srgbClr val="0070C0"/>
                </a:solidFill>
              </a:rPr>
              <a:t>kvantování</a:t>
            </a:r>
            <a:r>
              <a:rPr lang="cs-CZ" sz="24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cs-CZ" sz="2400" dirty="0" smtClean="0"/>
              <a:t>Vzorkování musí být dostatečné:</a:t>
            </a:r>
          </a:p>
          <a:p>
            <a:pPr>
              <a:buNone/>
            </a:pPr>
            <a:r>
              <a:rPr lang="cs-CZ" sz="2400" dirty="0" smtClean="0"/>
              <a:t>	- </a:t>
            </a:r>
            <a:r>
              <a:rPr lang="cs-CZ" sz="2400" dirty="0" err="1" smtClean="0"/>
              <a:t>aliasing</a:t>
            </a:r>
            <a:r>
              <a:rPr lang="cs-CZ" sz="2400" dirty="0" smtClean="0"/>
              <a:t> </a:t>
            </a:r>
          </a:p>
          <a:p>
            <a:pPr>
              <a:buNone/>
            </a:pPr>
            <a:r>
              <a:rPr lang="cs-CZ" sz="2400" dirty="0" smtClean="0"/>
              <a:t>	- </a:t>
            </a:r>
            <a:r>
              <a:rPr lang="cs-CZ" sz="2400" dirty="0" err="1" smtClean="0"/>
              <a:t>shanon</a:t>
            </a:r>
            <a:r>
              <a:rPr lang="cs-CZ" sz="2400" dirty="0" smtClean="0"/>
              <a:t>-kotelníkův teorém</a:t>
            </a:r>
          </a:p>
          <a:p>
            <a:pPr>
              <a:buNone/>
            </a:pPr>
            <a:r>
              <a:rPr lang="cs-CZ" sz="2400" dirty="0" smtClean="0">
                <a:solidFill>
                  <a:srgbClr val="0070C0"/>
                </a:solidFill>
              </a:rPr>
              <a:t>Proč používá CD pro záznam zvuku frekvenci 44,1 kHz?</a:t>
            </a:r>
          </a:p>
          <a:p>
            <a:pPr>
              <a:buNone/>
            </a:pPr>
            <a:endParaRPr lang="cs-CZ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D/A převodník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Převádí digitální (diskrétní) signál na analogový (spojitý)</a:t>
            </a:r>
          </a:p>
          <a:p>
            <a:r>
              <a:rPr lang="cs-CZ" dirty="0" smtClean="0"/>
              <a:t>Např. přehrávání CD: digitální záznam hudby je převeden na analogový zvuk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Číselné soustavy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r>
              <a:rPr lang="cs-CZ" dirty="0" smtClean="0"/>
              <a:t>Jaké číselné soustavy znáte?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informatiky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Úvod do </a:t>
            </a:r>
            <a:r>
              <a:rPr lang="cs-CZ" dirty="0" smtClean="0"/>
              <a:t>informatiky, číselné soustavy, kódování, čeština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Historie </a:t>
            </a:r>
            <a:r>
              <a:rPr lang="cs-CZ" dirty="0" smtClean="0"/>
              <a:t>VT</a:t>
            </a:r>
            <a:r>
              <a:rPr lang="cs-CZ" dirty="0" smtClean="0"/>
              <a:t>, </a:t>
            </a:r>
            <a:r>
              <a:rPr lang="cs-CZ" dirty="0" smtClean="0"/>
              <a:t>koncepce číslicového počítače</a:t>
            </a:r>
          </a:p>
          <a:p>
            <a:pPr marL="514350" indent="-514350">
              <a:buAutoNum type="arabicPeriod"/>
            </a:pPr>
            <a:r>
              <a:rPr lang="cs-CZ" dirty="0" smtClean="0"/>
              <a:t>Hardware osobního počítače</a:t>
            </a:r>
          </a:p>
          <a:p>
            <a:pPr marL="514350" indent="-514350">
              <a:buAutoNum type="arabicPeriod"/>
            </a:pPr>
            <a:r>
              <a:rPr lang="cs-CZ" dirty="0" smtClean="0"/>
              <a:t>Periferní zařízení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Úvod do </a:t>
            </a:r>
            <a:r>
              <a:rPr lang="cs-CZ" dirty="0" smtClean="0"/>
              <a:t>o</a:t>
            </a:r>
            <a:r>
              <a:rPr lang="cs-CZ" dirty="0" smtClean="0"/>
              <a:t>peračních systémů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Algoritmy a programovací </a:t>
            </a:r>
            <a:r>
              <a:rPr lang="cs-CZ" dirty="0" smtClean="0"/>
              <a:t>prostředky</a:t>
            </a:r>
          </a:p>
          <a:p>
            <a:pPr marL="514350" indent="-514350">
              <a:buAutoNum type="arabicPeriod"/>
            </a:pPr>
            <a:r>
              <a:rPr lang="cs-CZ" dirty="0" smtClean="0"/>
              <a:t>Základy databázových systémů</a:t>
            </a:r>
          </a:p>
          <a:p>
            <a:pPr marL="514350" indent="-514350">
              <a:buAutoNum type="arabicPeriod"/>
            </a:pPr>
            <a:r>
              <a:rPr lang="cs-CZ" dirty="0" smtClean="0"/>
              <a:t>Základy počítačové grafiky</a:t>
            </a:r>
            <a:endParaRPr lang="cs-CZ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Bezpečnost </a:t>
            </a:r>
            <a:r>
              <a:rPr lang="cs-CZ" dirty="0" smtClean="0"/>
              <a:t>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Počítačové </a:t>
            </a:r>
            <a:r>
              <a:rPr lang="cs-CZ" dirty="0" smtClean="0"/>
              <a:t>sítě a internet</a:t>
            </a:r>
          </a:p>
          <a:p>
            <a:pPr marL="514350" indent="-514350">
              <a:buAutoNum type="arabicPeriod"/>
            </a:pPr>
            <a:r>
              <a:rPr lang="cs-CZ" dirty="0" smtClean="0"/>
              <a:t>Tvorba webu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Kancelářský </a:t>
            </a:r>
            <a:r>
              <a:rPr lang="cs-CZ" dirty="0"/>
              <a:t>a aplikační </a:t>
            </a:r>
            <a:r>
              <a:rPr lang="cs-CZ" dirty="0" smtClean="0"/>
              <a:t>software a informační </a:t>
            </a:r>
            <a:r>
              <a:rPr lang="cs-CZ" dirty="0" smtClean="0"/>
              <a:t>systémy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Trendy </a:t>
            </a:r>
            <a:r>
              <a:rPr lang="cs-CZ" smtClean="0"/>
              <a:t>v informatice</a:t>
            </a:r>
            <a:endParaRPr lang="cs-CZ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/>
              <a:t>Elektronický podpis a </a:t>
            </a:r>
            <a:r>
              <a:rPr lang="cs-CZ" dirty="0" smtClean="0"/>
              <a:t>kryptografie, k</a:t>
            </a:r>
            <a:r>
              <a:rPr lang="cs-CZ" dirty="0" smtClean="0"/>
              <a:t>omunikační </a:t>
            </a:r>
            <a:r>
              <a:rPr lang="cs-CZ" dirty="0"/>
              <a:t>a mobilní </a:t>
            </a:r>
            <a:r>
              <a:rPr lang="cs-CZ" dirty="0" smtClean="0"/>
              <a:t>technologie</a:t>
            </a: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Proč dvojková soustava?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Bit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– základní jednotka informace: 2 stavy (0,1)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Byte [bajt] - B =&gt; 8 bitů  </a:t>
            </a:r>
          </a:p>
          <a:p>
            <a:pPr>
              <a:buNone/>
            </a:pPr>
            <a:r>
              <a:rPr lang="cs-CZ" dirty="0" smtClean="0"/>
              <a:t>	tj.  256 kombinací 0 a 1    (0-255)    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Slovo (Word) = 2B –&gt; 16 bitů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Předpony pro násobky kapacity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buNone/>
            </a:pPr>
            <a:r>
              <a:rPr lang="cs-CZ" dirty="0" smtClean="0"/>
              <a:t>    1 KB	=  2</a:t>
            </a:r>
            <a:r>
              <a:rPr lang="cs-CZ" baseline="30000" dirty="0" smtClean="0"/>
              <a:t>10</a:t>
            </a:r>
            <a:r>
              <a:rPr lang="cs-CZ" dirty="0" smtClean="0"/>
              <a:t> B  =  1</a:t>
            </a:r>
            <a:r>
              <a:rPr lang="cs-CZ" sz="1600" dirty="0" smtClean="0"/>
              <a:t> </a:t>
            </a:r>
            <a:r>
              <a:rPr lang="cs-CZ" dirty="0" smtClean="0"/>
              <a:t>024 B,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/>
              <a:t>	1 MB	=  2</a:t>
            </a:r>
            <a:r>
              <a:rPr lang="cs-CZ" baseline="30000" dirty="0" smtClean="0"/>
              <a:t>20</a:t>
            </a:r>
            <a:r>
              <a:rPr lang="cs-CZ" dirty="0" smtClean="0"/>
              <a:t> B  =  1</a:t>
            </a:r>
            <a:r>
              <a:rPr lang="cs-CZ" sz="1600" dirty="0" smtClean="0"/>
              <a:t> </a:t>
            </a:r>
            <a:r>
              <a:rPr lang="cs-CZ" dirty="0" smtClean="0"/>
              <a:t>048</a:t>
            </a:r>
            <a:r>
              <a:rPr lang="cs-CZ" sz="1600" dirty="0" smtClean="0"/>
              <a:t> </a:t>
            </a:r>
            <a:r>
              <a:rPr lang="cs-CZ" dirty="0" smtClean="0"/>
              <a:t>576 B = 1</a:t>
            </a:r>
            <a:r>
              <a:rPr lang="cs-CZ" sz="1600" dirty="0" smtClean="0"/>
              <a:t> </a:t>
            </a:r>
            <a:r>
              <a:rPr lang="cs-CZ" dirty="0" smtClean="0"/>
              <a:t>024 KB,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/>
              <a:t>	1 GB	=  2</a:t>
            </a:r>
            <a:r>
              <a:rPr lang="cs-CZ" baseline="30000" dirty="0" smtClean="0"/>
              <a:t>30</a:t>
            </a:r>
            <a:r>
              <a:rPr lang="cs-CZ" dirty="0" smtClean="0"/>
              <a:t> B  =  1</a:t>
            </a:r>
            <a:r>
              <a:rPr lang="cs-CZ" sz="1600" dirty="0" smtClean="0"/>
              <a:t> </a:t>
            </a:r>
            <a:r>
              <a:rPr lang="cs-CZ" dirty="0" smtClean="0"/>
              <a:t>073</a:t>
            </a:r>
            <a:r>
              <a:rPr lang="cs-CZ" sz="1600" dirty="0" smtClean="0"/>
              <a:t> </a:t>
            </a:r>
            <a:r>
              <a:rPr lang="cs-CZ" dirty="0" smtClean="0"/>
              <a:t>741</a:t>
            </a:r>
            <a:r>
              <a:rPr lang="cs-CZ" sz="1600" dirty="0" smtClean="0"/>
              <a:t> </a:t>
            </a:r>
            <a:r>
              <a:rPr lang="cs-CZ" dirty="0" smtClean="0"/>
              <a:t>824 B,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/>
              <a:t>	1 TB	=  2</a:t>
            </a:r>
            <a:r>
              <a:rPr lang="cs-CZ" baseline="30000" dirty="0" smtClean="0"/>
              <a:t>40</a:t>
            </a:r>
            <a:r>
              <a:rPr lang="cs-CZ" dirty="0" smtClean="0"/>
              <a:t> B  =  1</a:t>
            </a:r>
            <a:r>
              <a:rPr lang="cs-CZ" sz="1600" dirty="0" smtClean="0"/>
              <a:t> </a:t>
            </a:r>
            <a:r>
              <a:rPr lang="cs-CZ" dirty="0" smtClean="0"/>
              <a:t>099</a:t>
            </a:r>
            <a:r>
              <a:rPr lang="cs-CZ" sz="1600" dirty="0" smtClean="0"/>
              <a:t> </a:t>
            </a:r>
            <a:r>
              <a:rPr lang="cs-CZ" dirty="0" smtClean="0"/>
              <a:t>511</a:t>
            </a:r>
            <a:r>
              <a:rPr lang="cs-CZ" sz="1600" dirty="0" smtClean="0"/>
              <a:t> </a:t>
            </a:r>
            <a:r>
              <a:rPr lang="cs-CZ" dirty="0" smtClean="0"/>
              <a:t>627</a:t>
            </a:r>
            <a:r>
              <a:rPr lang="cs-CZ" sz="1600" dirty="0" smtClean="0"/>
              <a:t> </a:t>
            </a:r>
            <a:r>
              <a:rPr lang="cs-CZ" dirty="0" smtClean="0"/>
              <a:t>780 B.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Čísla a číselné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„</a:t>
            </a:r>
            <a:r>
              <a:rPr lang="cs-CZ" dirty="0" smtClean="0">
                <a:solidFill>
                  <a:srgbClr val="FF0000"/>
                </a:solidFill>
              </a:rPr>
              <a:t>číslo</a:t>
            </a:r>
            <a:r>
              <a:rPr lang="cs-CZ" dirty="0" smtClean="0"/>
              <a:t>“? – abstraktní entita pro vyjádření množství nebo pořadí</a:t>
            </a:r>
          </a:p>
          <a:p>
            <a:r>
              <a:rPr lang="cs-CZ" dirty="0" smtClean="0"/>
              <a:t>Co je to „</a:t>
            </a:r>
            <a:r>
              <a:rPr lang="cs-CZ" dirty="0" smtClean="0">
                <a:solidFill>
                  <a:srgbClr val="FF0000"/>
                </a:solidFill>
              </a:rPr>
              <a:t>číslice</a:t>
            </a:r>
            <a:r>
              <a:rPr lang="cs-CZ" dirty="0" smtClean="0"/>
              <a:t>“? – znak pro zápis čísla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Číselné soustavy </a:t>
            </a:r>
            <a:r>
              <a:rPr lang="cs-CZ" dirty="0" smtClean="0">
                <a:solidFill>
                  <a:srgbClr val="00B050"/>
                </a:solidFill>
              </a:rPr>
              <a:t>poziční a adiční</a:t>
            </a:r>
          </a:p>
          <a:p>
            <a:pPr>
              <a:buFontTx/>
              <a:buChar char="-"/>
            </a:pPr>
            <a:r>
              <a:rPr lang="cs-CZ" b="1" dirty="0" smtClean="0"/>
              <a:t>Základ soustavy (báze, radix) </a:t>
            </a:r>
            <a:r>
              <a:rPr lang="cs-CZ" dirty="0" smtClean="0"/>
              <a:t>– definuje maximální počet číslic, který máme k dispozici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mezi soustavami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Převod desítkové do dvojkové soustavy:</a:t>
            </a:r>
          </a:p>
          <a:p>
            <a:pPr>
              <a:buNone/>
            </a:pPr>
            <a:r>
              <a:rPr lang="cs-CZ" dirty="0" smtClean="0"/>
              <a:t>Číslo dělíme 2 a zbytek po dělení zapisujeme zprava.</a:t>
            </a:r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r>
              <a:rPr lang="cs-CZ" sz="2000" dirty="0" smtClean="0"/>
              <a:t>	1263 : 2 = 811 zbytek 1</a:t>
            </a:r>
          </a:p>
          <a:p>
            <a:pPr>
              <a:buNone/>
            </a:pPr>
            <a:r>
              <a:rPr lang="cs-CZ" sz="2000" dirty="0" smtClean="0"/>
              <a:t>	811 : 2 = 405 zbytek 1</a:t>
            </a:r>
          </a:p>
          <a:p>
            <a:pPr>
              <a:buNone/>
            </a:pPr>
            <a:r>
              <a:rPr lang="cs-CZ" sz="2000" dirty="0" smtClean="0"/>
              <a:t>	405 : 2 = 202 zbytek 1</a:t>
            </a:r>
          </a:p>
          <a:p>
            <a:pPr>
              <a:buNone/>
            </a:pPr>
            <a:r>
              <a:rPr lang="cs-CZ" sz="2000" dirty="0" smtClean="0"/>
              <a:t>	202 : 2 = 101 zbytek 0   atd.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1263 (10) = 11001010111 (2)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mezi soustavami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Dvojková na desítkovou: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110:</a:t>
            </a:r>
          </a:p>
          <a:p>
            <a:pPr>
              <a:buNone/>
            </a:pPr>
            <a:r>
              <a:rPr lang="cs-CZ" dirty="0" smtClean="0"/>
              <a:t>Zprava:    0 . 2</a:t>
            </a:r>
            <a:r>
              <a:rPr lang="en-US" dirty="0" smtClean="0"/>
              <a:t>^</a:t>
            </a:r>
            <a:r>
              <a:rPr lang="cs-CZ" dirty="0" smtClean="0"/>
              <a:t>0 = </a:t>
            </a:r>
            <a:r>
              <a:rPr lang="cs-CZ" dirty="0" err="1" smtClean="0"/>
              <a:t>0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             1 . 2</a:t>
            </a:r>
            <a:r>
              <a:rPr lang="en-US" dirty="0" smtClean="0"/>
              <a:t> ^</a:t>
            </a:r>
            <a:r>
              <a:rPr lang="cs-CZ" dirty="0" smtClean="0"/>
              <a:t>1 = 2</a:t>
            </a:r>
          </a:p>
          <a:p>
            <a:pPr>
              <a:buNone/>
            </a:pPr>
            <a:r>
              <a:rPr lang="cs-CZ" dirty="0" smtClean="0"/>
              <a:t>                 1 . 2</a:t>
            </a:r>
            <a:r>
              <a:rPr lang="en-US" dirty="0" smtClean="0"/>
              <a:t> ^</a:t>
            </a:r>
            <a:r>
              <a:rPr lang="cs-CZ" dirty="0" smtClean="0"/>
              <a:t>2 = 4</a:t>
            </a:r>
          </a:p>
          <a:p>
            <a:pPr>
              <a:buNone/>
            </a:pPr>
            <a:r>
              <a:rPr lang="cs-CZ" dirty="0" smtClean="0"/>
              <a:t>0+2+4 = 6 (10)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mezi soustavami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25000"/>
              </a:spcBef>
              <a:buNone/>
            </a:pPr>
            <a:r>
              <a:rPr lang="cs-CZ" dirty="0" smtClean="0">
                <a:solidFill>
                  <a:srgbClr val="FF0000"/>
                </a:solidFill>
                <a:sym typeface="Symbol" pitchFamily="18" charset="2"/>
              </a:rPr>
              <a:t>Převod hexadecimální číslo na dekadické.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>
                <a:sym typeface="Symbol" pitchFamily="18" charset="2"/>
              </a:rPr>
              <a:t>Číslo (2AC7)</a:t>
            </a:r>
            <a:r>
              <a:rPr lang="cs-CZ" baseline="-25000" dirty="0" smtClean="0">
                <a:sym typeface="Symbol" pitchFamily="18" charset="2"/>
              </a:rPr>
              <a:t>16</a:t>
            </a:r>
            <a:r>
              <a:rPr lang="cs-CZ" dirty="0" smtClean="0">
                <a:sym typeface="Symbol" pitchFamily="18" charset="2"/>
              </a:rPr>
              <a:t> zapíšeme ve tvaru: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3   </a:t>
            </a:r>
            <a:r>
              <a:rPr lang="cs-CZ" dirty="0" smtClean="0">
                <a:sym typeface="Symbol" pitchFamily="18" charset="2"/>
              </a:rPr>
              <a:t>+  	 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A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2   </a:t>
            </a:r>
            <a:r>
              <a:rPr lang="cs-CZ" dirty="0" smtClean="0">
                <a:sym typeface="Symbol" pitchFamily="18" charset="2"/>
              </a:rPr>
              <a:t>+</a:t>
            </a:r>
            <a:r>
              <a:rPr lang="cs-CZ" baseline="30000" dirty="0" smtClean="0">
                <a:sym typeface="Symbol" pitchFamily="18" charset="2"/>
              </a:rPr>
              <a:t>  	 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C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1   </a:t>
            </a:r>
            <a:r>
              <a:rPr lang="cs-CZ" dirty="0" smtClean="0">
                <a:sym typeface="Symbol" pitchFamily="18" charset="2"/>
              </a:rPr>
              <a:t>+</a:t>
            </a:r>
            <a:r>
              <a:rPr lang="cs-CZ" baseline="30000" dirty="0" smtClean="0">
                <a:sym typeface="Symbol" pitchFamily="18" charset="2"/>
              </a:rPr>
              <a:t>   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7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0</a:t>
            </a:r>
          </a:p>
          <a:p>
            <a:pPr>
              <a:spcBef>
                <a:spcPct val="25000"/>
              </a:spcBef>
              <a:buNone/>
            </a:pPr>
            <a:endParaRPr lang="cs-CZ" baseline="30000" dirty="0" smtClean="0">
              <a:sym typeface="Symbol" pitchFamily="18" charset="2"/>
            </a:endParaRPr>
          </a:p>
          <a:p>
            <a:pPr>
              <a:spcBef>
                <a:spcPct val="25000"/>
              </a:spcBef>
              <a:buNone/>
            </a:pPr>
            <a:r>
              <a:rPr lang="cs-CZ" baseline="30000" dirty="0" smtClean="0">
                <a:sym typeface="Symbol" pitchFamily="18" charset="2"/>
              </a:rPr>
              <a:t>Dekadicky:</a:t>
            </a:r>
          </a:p>
          <a:p>
            <a:pPr>
              <a:spcBef>
                <a:spcPct val="25000"/>
              </a:spcBef>
              <a:buNone/>
            </a:pP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3   </a:t>
            </a:r>
            <a:r>
              <a:rPr lang="cs-CZ" dirty="0" smtClean="0">
                <a:sym typeface="Symbol" pitchFamily="18" charset="2"/>
              </a:rPr>
              <a:t>+ 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2  </a:t>
            </a:r>
            <a:r>
              <a:rPr lang="cs-CZ" dirty="0" smtClean="0">
                <a:sym typeface="Symbol" pitchFamily="18" charset="2"/>
              </a:rPr>
              <a:t>+</a:t>
            </a:r>
            <a:r>
              <a:rPr lang="cs-CZ" baseline="30000" dirty="0" smtClean="0">
                <a:sym typeface="Symbol" pitchFamily="18" charset="2"/>
              </a:rPr>
              <a:t> 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12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1  </a:t>
            </a:r>
            <a:r>
              <a:rPr lang="cs-CZ" dirty="0" smtClean="0">
                <a:sym typeface="Symbol" pitchFamily="18" charset="2"/>
              </a:rPr>
              <a:t>+</a:t>
            </a:r>
            <a:r>
              <a:rPr lang="cs-CZ" baseline="30000" dirty="0" smtClean="0">
                <a:sym typeface="Symbol" pitchFamily="18" charset="2"/>
              </a:rPr>
              <a:t> 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7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0</a:t>
            </a:r>
          </a:p>
          <a:p>
            <a:pPr>
              <a:spcBef>
                <a:spcPct val="25000"/>
              </a:spcBef>
              <a:buNone/>
            </a:pPr>
            <a:endParaRPr lang="cs-CZ" baseline="30000" dirty="0" smtClean="0">
              <a:sym typeface="Symbol" pitchFamily="18" charset="2"/>
            </a:endParaRPr>
          </a:p>
          <a:p>
            <a:pPr>
              <a:spcBef>
                <a:spcPct val="25000"/>
              </a:spcBef>
              <a:buNone/>
            </a:pP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2</a:t>
            </a:r>
            <a:r>
              <a:rPr lang="cs-CZ" dirty="0" smtClean="0">
                <a:sym typeface="Symbol" pitchFamily="18" charset="2"/>
              </a:rPr>
              <a:t>  4096</a:t>
            </a:r>
            <a:r>
              <a:rPr lang="cs-CZ" baseline="30000" dirty="0" smtClean="0">
                <a:sym typeface="Symbol" pitchFamily="18" charset="2"/>
              </a:rPr>
              <a:t>  </a:t>
            </a:r>
            <a:r>
              <a:rPr lang="cs-CZ" dirty="0" smtClean="0">
                <a:sym typeface="Symbol" pitchFamily="18" charset="2"/>
              </a:rPr>
              <a:t>+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10</a:t>
            </a:r>
            <a:r>
              <a:rPr lang="cs-CZ" dirty="0" smtClean="0">
                <a:sym typeface="Symbol" pitchFamily="18" charset="2"/>
              </a:rPr>
              <a:t>  256 </a:t>
            </a:r>
            <a:r>
              <a:rPr lang="cs-CZ" baseline="30000" dirty="0" smtClean="0">
                <a:sym typeface="Symbol" pitchFamily="18" charset="2"/>
              </a:rPr>
              <a:t> </a:t>
            </a:r>
            <a:r>
              <a:rPr lang="cs-CZ" dirty="0" smtClean="0">
                <a:sym typeface="Symbol" pitchFamily="18" charset="2"/>
              </a:rPr>
              <a:t>+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12</a:t>
            </a:r>
            <a:r>
              <a:rPr lang="cs-CZ" dirty="0" smtClean="0">
                <a:sym typeface="Symbol" pitchFamily="18" charset="2"/>
              </a:rPr>
              <a:t>  16</a:t>
            </a:r>
            <a:r>
              <a:rPr lang="cs-CZ" baseline="30000" dirty="0" smtClean="0">
                <a:sym typeface="Symbol" pitchFamily="18" charset="2"/>
              </a:rPr>
              <a:t>   </a:t>
            </a:r>
            <a:r>
              <a:rPr lang="cs-CZ" dirty="0" smtClean="0">
                <a:sym typeface="Symbol" pitchFamily="18" charset="2"/>
              </a:rPr>
              <a:t>+</a:t>
            </a:r>
            <a:r>
              <a:rPr lang="cs-CZ" baseline="30000" dirty="0" smtClean="0">
                <a:sym typeface="Symbol" pitchFamily="18" charset="2"/>
              </a:rPr>
              <a:t> 	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7</a:t>
            </a:r>
            <a:r>
              <a:rPr lang="cs-CZ" dirty="0" smtClean="0">
                <a:sym typeface="Symbol" pitchFamily="18" charset="2"/>
              </a:rPr>
              <a:t>  1  =  </a:t>
            </a:r>
            <a:r>
              <a:rPr lang="cs-CZ" dirty="0" smtClean="0">
                <a:solidFill>
                  <a:schemeClr val="tx2"/>
                </a:solidFill>
                <a:sym typeface="Symbol" pitchFamily="18" charset="2"/>
              </a:rPr>
              <a:t>10951</a:t>
            </a:r>
            <a:endParaRPr lang="cs-CZ" baseline="30000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spcBef>
                <a:spcPct val="65000"/>
              </a:spcBef>
              <a:buNone/>
            </a:pPr>
            <a:r>
              <a:rPr lang="cs-CZ" dirty="0" smtClean="0">
                <a:solidFill>
                  <a:schemeClr val="tx2"/>
                </a:solidFill>
              </a:rPr>
              <a:t> 		(2AC7)</a:t>
            </a:r>
            <a:r>
              <a:rPr lang="cs-CZ" baseline="-25000" dirty="0" smtClean="0">
                <a:solidFill>
                  <a:schemeClr val="tx2"/>
                </a:solidFill>
              </a:rPr>
              <a:t>16 </a:t>
            </a:r>
            <a:r>
              <a:rPr lang="cs-CZ" dirty="0" smtClean="0">
                <a:solidFill>
                  <a:schemeClr val="tx2"/>
                </a:solidFill>
              </a:rPr>
              <a:t>= (10951)</a:t>
            </a:r>
            <a:r>
              <a:rPr lang="cs-CZ" baseline="-25000" dirty="0" smtClean="0">
                <a:solidFill>
                  <a:schemeClr val="tx2"/>
                </a:solidFill>
              </a:rPr>
              <a:t>10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Reprezentace dat v počítači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ct val="25000"/>
              </a:spcBef>
              <a:buNone/>
            </a:pPr>
            <a:r>
              <a:rPr lang="cs-CZ" b="1" dirty="0" smtClean="0">
                <a:solidFill>
                  <a:schemeClr val="tx2"/>
                </a:solidFill>
              </a:rPr>
              <a:t>NUMERICKÁ DATA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– ČÍSLA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cs-CZ" dirty="0" smtClean="0"/>
              <a:t> celá (</a:t>
            </a:r>
            <a:r>
              <a:rPr lang="cs-CZ" dirty="0" err="1" smtClean="0"/>
              <a:t>integer</a:t>
            </a:r>
            <a:r>
              <a:rPr lang="cs-CZ" dirty="0" smtClean="0"/>
              <a:t>)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cs-CZ" dirty="0" smtClean="0"/>
              <a:t> reálná (</a:t>
            </a:r>
            <a:r>
              <a:rPr lang="cs-CZ" dirty="0" err="1" smtClean="0"/>
              <a:t>real</a:t>
            </a:r>
            <a:r>
              <a:rPr lang="cs-CZ" dirty="0" smtClean="0"/>
              <a:t>)</a:t>
            </a:r>
          </a:p>
          <a:p>
            <a:pPr lvl="1">
              <a:spcBef>
                <a:spcPct val="25000"/>
              </a:spcBef>
              <a:buNone/>
            </a:pPr>
            <a:r>
              <a:rPr lang="cs-CZ" dirty="0" smtClean="0"/>
              <a:t>  	  – s pevnou řádovou čárkou (</a:t>
            </a:r>
            <a:r>
              <a:rPr lang="cs-CZ" b="1" dirty="0" err="1" smtClean="0"/>
              <a:t>fixed</a:t>
            </a:r>
            <a:r>
              <a:rPr lang="cs-CZ" b="1" dirty="0" smtClean="0"/>
              <a:t> point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	– s pohyblivou řádovou čárkou (</a:t>
            </a:r>
            <a:r>
              <a:rPr lang="cs-CZ" b="1" dirty="0" err="1" smtClean="0"/>
              <a:t>floating</a:t>
            </a:r>
            <a:r>
              <a:rPr lang="cs-CZ" b="1" dirty="0" smtClean="0"/>
              <a:t> point</a:t>
            </a:r>
            <a:r>
              <a:rPr lang="cs-CZ" dirty="0" smtClean="0"/>
              <a:t>) </a:t>
            </a:r>
          </a:p>
          <a:p>
            <a:pPr>
              <a:spcBef>
                <a:spcPct val="25000"/>
              </a:spcBef>
            </a:pPr>
            <a:endParaRPr lang="cs-CZ" dirty="0" smtClean="0"/>
          </a:p>
          <a:p>
            <a:pPr>
              <a:spcBef>
                <a:spcPct val="25000"/>
              </a:spcBef>
              <a:buNone/>
            </a:pPr>
            <a:r>
              <a:rPr lang="cs-CZ" b="1" dirty="0" smtClean="0">
                <a:solidFill>
                  <a:schemeClr val="tx2"/>
                </a:solidFill>
              </a:rPr>
              <a:t>NENUMERICKÁ DATA – ZNAKY</a:t>
            </a:r>
          </a:p>
          <a:p>
            <a:pPr lvl="1">
              <a:spcBef>
                <a:spcPct val="25000"/>
              </a:spcBef>
              <a:buFontTx/>
              <a:buChar char="•"/>
            </a:pPr>
            <a:r>
              <a:rPr lang="cs-CZ" dirty="0" smtClean="0"/>
              <a:t> textový řetězec (</a:t>
            </a:r>
            <a:r>
              <a:rPr lang="cs-CZ" dirty="0" err="1" smtClean="0"/>
              <a:t>string</a:t>
            </a:r>
            <a:r>
              <a:rPr lang="cs-CZ" dirty="0" smtClean="0"/>
              <a:t>) – posloupnost znaků (bajtů)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Endian</a:t>
            </a:r>
            <a:r>
              <a:rPr lang="cs-CZ" dirty="0" smtClean="0"/>
              <a:t>  / </a:t>
            </a:r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Endian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ukládání numerických hodnot dle „významného bytu“ – tj. sekvence ukládání hodnot (pořadí bytů - byte </a:t>
            </a:r>
            <a:r>
              <a:rPr lang="cs-CZ" dirty="0" err="1" smtClean="0"/>
              <a:t>order</a:t>
            </a:r>
            <a:r>
              <a:rPr lang="cs-CZ" dirty="0" smtClean="0"/>
              <a:t>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Big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endian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(mainframe IBM) ukládá od nejnižší adresy, </a:t>
            </a:r>
            <a:r>
              <a:rPr lang="cs-CZ" dirty="0" err="1" smtClean="0">
                <a:solidFill>
                  <a:srgbClr val="FF0000"/>
                </a:solidFill>
              </a:rPr>
              <a:t>little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endian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(Intel, VAX, </a:t>
            </a:r>
            <a:r>
              <a:rPr lang="cs-CZ" dirty="0" err="1" smtClean="0"/>
              <a:t>PowerPC</a:t>
            </a:r>
            <a:r>
              <a:rPr lang="cs-CZ" dirty="0" smtClean="0"/>
              <a:t>) od nejvyšší</a:t>
            </a:r>
          </a:p>
          <a:p>
            <a:r>
              <a:rPr lang="cs-CZ" dirty="0" smtClean="0"/>
              <a:t>problém např. při přenositelnosti Javy nebo C na jinou HW platformu!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Např. 32bitové číslo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0x4A3B2C1D</a:t>
            </a:r>
            <a:r>
              <a:rPr lang="cs-CZ" dirty="0" smtClean="0"/>
              <a:t> se na konkrétní adresu uloží takto:</a:t>
            </a:r>
          </a:p>
          <a:p>
            <a:pPr>
              <a:buNone/>
            </a:pPr>
            <a:r>
              <a:rPr lang="cs-CZ" b="1" dirty="0" err="1" smtClean="0"/>
              <a:t>Little</a:t>
            </a:r>
            <a:r>
              <a:rPr lang="cs-CZ" b="1" dirty="0" smtClean="0"/>
              <a:t>  </a:t>
            </a:r>
            <a:r>
              <a:rPr lang="cs-CZ" b="1" dirty="0" err="1" smtClean="0"/>
              <a:t>endian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dirty="0" smtClean="0"/>
              <a:t>100 101 102 103 ... 1D 2C 3B 4A</a:t>
            </a:r>
          </a:p>
          <a:p>
            <a:pPr>
              <a:buNone/>
            </a:pPr>
            <a:r>
              <a:rPr lang="cs-CZ" b="1" dirty="0" err="1" smtClean="0"/>
              <a:t>Big</a:t>
            </a:r>
            <a:r>
              <a:rPr lang="cs-CZ" b="1" dirty="0" smtClean="0"/>
              <a:t> </a:t>
            </a:r>
            <a:r>
              <a:rPr lang="cs-CZ" b="1" dirty="0" err="1" smtClean="0"/>
              <a:t>endian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dirty="0" smtClean="0"/>
              <a:t>100 101 102 103 ... 4A 3B 2C 1D 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50" y="955414"/>
            <a:ext cx="8166906" cy="492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 předmětu?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Seznámení se základním pojmy z informatiky</a:t>
            </a:r>
          </a:p>
          <a:p>
            <a:r>
              <a:rPr lang="cs-CZ" dirty="0" smtClean="0"/>
              <a:t>Problematika počítačového zpracování informací, </a:t>
            </a:r>
          </a:p>
          <a:p>
            <a:r>
              <a:rPr lang="cs-CZ" dirty="0"/>
              <a:t>P</a:t>
            </a:r>
            <a:r>
              <a:rPr lang="cs-CZ" dirty="0" smtClean="0"/>
              <a:t>řenos a ukládání informací</a:t>
            </a:r>
          </a:p>
          <a:p>
            <a:r>
              <a:rPr lang="cs-CZ" dirty="0" smtClean="0"/>
              <a:t>Základy číslicových počítačů a počítačových sítí</a:t>
            </a:r>
          </a:p>
          <a:p>
            <a:r>
              <a:rPr lang="cs-CZ" dirty="0" smtClean="0"/>
              <a:t>Programové vybavení, počítačová grafika</a:t>
            </a:r>
          </a:p>
          <a:p>
            <a:r>
              <a:rPr lang="cs-CZ" dirty="0" smtClean="0"/>
              <a:t>Členění SW prostředků</a:t>
            </a:r>
          </a:p>
          <a:p>
            <a:r>
              <a:rPr lang="cs-CZ" dirty="0" smtClean="0"/>
              <a:t>Základy počítačové bezpečnosti</a:t>
            </a:r>
          </a:p>
          <a:p>
            <a:r>
              <a:rPr lang="cs-CZ" dirty="0" smtClean="0"/>
              <a:t>Úvod do operačních systémů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Kód</a:t>
            </a:r>
            <a:r>
              <a:rPr lang="cs-CZ" dirty="0" smtClean="0"/>
              <a:t> = jakýkoli způsob záznamu informace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Např. </a:t>
            </a:r>
            <a:r>
              <a:rPr lang="cs-CZ" dirty="0" err="1" smtClean="0"/>
              <a:t>Morseova</a:t>
            </a:r>
            <a:r>
              <a:rPr lang="cs-CZ" dirty="0" smtClean="0"/>
              <a:t> abeceda, Braillovo písmo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IBAN, ISBN, EAN, …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Standard: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ASCII </a:t>
            </a:r>
            <a:r>
              <a:rPr lang="cs-CZ" b="1" dirty="0" err="1" smtClean="0">
                <a:solidFill>
                  <a:srgbClr val="FF0000"/>
                </a:solidFill>
              </a:rPr>
              <a:t>code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American</a:t>
            </a:r>
            <a:r>
              <a:rPr lang="cs-CZ" dirty="0" smtClean="0"/>
              <a:t> Standard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Interchange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USA: 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page</a:t>
            </a:r>
            <a:r>
              <a:rPr lang="cs-CZ" dirty="0" smtClean="0"/>
              <a:t> 437</a:t>
            </a:r>
          </a:p>
          <a:p>
            <a:pPr>
              <a:buNone/>
            </a:pPr>
            <a:r>
              <a:rPr lang="cs-CZ" dirty="0" smtClean="0"/>
              <a:t>Původně 7-bitový – 128 znaků, nyní 8 bitový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to </a:t>
            </a:r>
            <a:r>
              <a:rPr lang="cs-CZ" b="1" dirty="0" smtClean="0">
                <a:solidFill>
                  <a:srgbClr val="FF0000"/>
                </a:solidFill>
              </a:rPr>
              <a:t>znaková sada</a:t>
            </a:r>
            <a:r>
              <a:rPr lang="cs-CZ" dirty="0" smtClean="0"/>
              <a:t>? Kolik bytů potřebujeme pro záznam jednoho znaku?</a:t>
            </a:r>
          </a:p>
          <a:p>
            <a:r>
              <a:rPr lang="cs-CZ" dirty="0" smtClean="0"/>
              <a:t>Kolik hodnot je možné uložit do jednoho B?</a:t>
            </a:r>
          </a:p>
          <a:p>
            <a:r>
              <a:rPr lang="cs-CZ" dirty="0" smtClean="0"/>
              <a:t>Co je to </a:t>
            </a:r>
            <a:r>
              <a:rPr lang="cs-CZ" b="1" dirty="0" smtClean="0"/>
              <a:t>UNICODE</a:t>
            </a:r>
            <a:r>
              <a:rPr lang="cs-CZ" dirty="0" smtClean="0"/>
              <a:t> ?   (UTF-8) Kolik používá bytů pro záznam jednoho znaku?</a:t>
            </a:r>
          </a:p>
          <a:p>
            <a:r>
              <a:rPr lang="cs-CZ" dirty="0" smtClean="0"/>
              <a:t>UNICODE (16bit) může obsahovat 65 536 možných znaků, 1991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ASCI tabulka – 256 pozic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kódy 0-31 – řídicí znaky</a:t>
            </a:r>
          </a:p>
          <a:p>
            <a:pPr lvl="1"/>
            <a:r>
              <a:rPr lang="cs-CZ" dirty="0" smtClean="0"/>
              <a:t>Od 129 znaky národních abeced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ASCII tabulka</a:t>
            </a:r>
            <a:endParaRPr lang="cs-CZ" dirty="0"/>
          </a:p>
        </p:txBody>
      </p:sp>
      <p:pic>
        <p:nvPicPr>
          <p:cNvPr id="4" name="Zástupný symbol pro obsah 3" descr="asc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071546"/>
            <a:ext cx="6215106" cy="4335037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v znakových sadách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Kódování češtiny:</a:t>
            </a:r>
          </a:p>
          <a:p>
            <a:pPr lvl="1"/>
            <a:r>
              <a:rPr lang="cs-CZ" dirty="0" smtClean="0"/>
              <a:t>kód Kamenických, </a:t>
            </a:r>
          </a:p>
          <a:p>
            <a:pPr lvl="1"/>
            <a:r>
              <a:rPr lang="cs-CZ" dirty="0" smtClean="0"/>
              <a:t>PC Latin 2 (852), </a:t>
            </a:r>
          </a:p>
          <a:p>
            <a:pPr lvl="1"/>
            <a:r>
              <a:rPr lang="cs-CZ" dirty="0" smtClean="0"/>
              <a:t>ISO Latin 2 (8859-2) - 1987</a:t>
            </a:r>
          </a:p>
          <a:p>
            <a:pPr lvl="1"/>
            <a:r>
              <a:rPr lang="cs-CZ" dirty="0" smtClean="0"/>
              <a:t>Windows CE (1250) </a:t>
            </a:r>
          </a:p>
          <a:p>
            <a:r>
              <a:rPr lang="cs-CZ" dirty="0" smtClean="0"/>
              <a:t>Proč je tolik různých kódování češtiny?</a:t>
            </a:r>
          </a:p>
          <a:p>
            <a:r>
              <a:rPr lang="cs-CZ" dirty="0" smtClean="0"/>
              <a:t>Jak pracuje s národními abecedami </a:t>
            </a:r>
            <a:r>
              <a:rPr lang="cs-CZ" dirty="0" err="1" smtClean="0"/>
              <a:t>Unicode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Čeština v znakových sadách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http://cestina.cz/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Přehled kódování češtiny: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cestina.cz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kodovani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Computer</a:t>
            </a:r>
            <a:r>
              <a:rPr lang="cs-CZ" dirty="0" smtClean="0"/>
              <a:t> Science</a:t>
            </a:r>
          </a:p>
          <a:p>
            <a:r>
              <a:rPr lang="cs-CZ" dirty="0" err="1" smtClean="0"/>
              <a:t>Impakt</a:t>
            </a:r>
            <a:r>
              <a:rPr lang="cs-CZ" dirty="0" smtClean="0"/>
              <a:t> faktor</a:t>
            </a:r>
          </a:p>
          <a:p>
            <a:r>
              <a:rPr lang="cs-CZ" dirty="0" smtClean="0"/>
              <a:t>Rozdíl mezi bitem a bytem</a:t>
            </a:r>
          </a:p>
          <a:p>
            <a:r>
              <a:rPr lang="cs-CZ" dirty="0" smtClean="0"/>
              <a:t>Kolik bajtů má megabajt?</a:t>
            </a:r>
          </a:p>
          <a:p>
            <a:r>
              <a:rPr lang="cs-CZ" dirty="0" smtClean="0"/>
              <a:t>Číselné soustavy</a:t>
            </a:r>
          </a:p>
          <a:p>
            <a:r>
              <a:rPr lang="cs-CZ" dirty="0" smtClean="0"/>
              <a:t>Proč dvojková číselná soustava?</a:t>
            </a:r>
          </a:p>
          <a:p>
            <a:r>
              <a:rPr lang="cs-CZ" dirty="0" smtClean="0"/>
              <a:t>Osmičková, šestnáctková</a:t>
            </a:r>
          </a:p>
          <a:p>
            <a:r>
              <a:rPr lang="cs-CZ" dirty="0" smtClean="0"/>
              <a:t>Jak převést čísla mezi soustavami?</a:t>
            </a:r>
          </a:p>
          <a:p>
            <a:r>
              <a:rPr lang="cs-CZ" dirty="0" smtClean="0"/>
              <a:t>Co je to znaková sada?</a:t>
            </a:r>
          </a:p>
          <a:p>
            <a:r>
              <a:rPr lang="cs-CZ" dirty="0" smtClean="0"/>
              <a:t>Co je to ASCII a UNICODE?</a:t>
            </a:r>
          </a:p>
          <a:p>
            <a:r>
              <a:rPr lang="cs-CZ" dirty="0" smtClean="0"/>
              <a:t>Jaké sady znáte, jak je možné kódovat znaky s českou diakritikou?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znamená, že zařízení je analogové a digitální?</a:t>
            </a:r>
          </a:p>
          <a:p>
            <a:r>
              <a:rPr lang="cs-CZ" dirty="0" smtClean="0"/>
              <a:t>Co je to kódování?</a:t>
            </a:r>
          </a:p>
          <a:p>
            <a:r>
              <a:rPr lang="cs-CZ" dirty="0" smtClean="0"/>
              <a:t>Jaké jsou jednotky informace?</a:t>
            </a:r>
          </a:p>
          <a:p>
            <a:r>
              <a:rPr lang="cs-CZ" dirty="0" smtClean="0"/>
              <a:t>Co je to „</a:t>
            </a:r>
            <a:r>
              <a:rPr lang="cs-CZ" dirty="0" err="1" smtClean="0"/>
              <a:t>floating</a:t>
            </a:r>
            <a:r>
              <a:rPr lang="cs-CZ" dirty="0" smtClean="0"/>
              <a:t> point“ u číselných hodnot?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Garant předmětu:	doc. Kodym, Ing. Danel</a:t>
            </a:r>
          </a:p>
          <a:p>
            <a:pPr>
              <a:buNone/>
            </a:pPr>
            <a:r>
              <a:rPr lang="cs-CZ" sz="2800" dirty="0" smtClean="0"/>
              <a:t>Počet kreditů: 	</a:t>
            </a:r>
            <a:r>
              <a:rPr lang="cs-CZ" sz="2800" b="1" dirty="0" smtClean="0"/>
              <a:t>7</a:t>
            </a:r>
          </a:p>
          <a:p>
            <a:pPr>
              <a:buNone/>
            </a:pPr>
            <a:r>
              <a:rPr lang="cs-CZ" sz="2800" dirty="0" smtClean="0"/>
              <a:t>Materiály: 		</a:t>
            </a:r>
            <a:r>
              <a:rPr lang="cs-CZ" sz="2800" b="1" dirty="0" smtClean="0"/>
              <a:t>http://homel.vsb.cz/~dan11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Zápočet: 		</a:t>
            </a:r>
            <a:r>
              <a:rPr lang="cs-CZ" sz="2800" b="1" dirty="0" smtClean="0"/>
              <a:t>Semestrální práce </a:t>
            </a:r>
          </a:p>
          <a:p>
            <a:pPr>
              <a:buNone/>
            </a:pPr>
            <a:r>
              <a:rPr lang="cs-CZ" sz="2800" b="1" dirty="0" smtClean="0"/>
              <a:t>			 	elektronicky a písemně</a:t>
            </a:r>
          </a:p>
          <a:p>
            <a:pPr>
              <a:buNone/>
            </a:pPr>
            <a:r>
              <a:rPr lang="cs-CZ" sz="2800" dirty="0" smtClean="0"/>
              <a:t>Zkouška: 		</a:t>
            </a:r>
            <a:r>
              <a:rPr lang="cs-CZ" sz="2800" b="1" dirty="0" smtClean="0"/>
              <a:t>písemný test (&gt; 50% úspěšnost)</a:t>
            </a:r>
          </a:p>
          <a:p>
            <a:pPr>
              <a:buNone/>
            </a:pPr>
            <a:r>
              <a:rPr lang="cs-CZ" sz="2800" b="1" dirty="0" smtClean="0"/>
              <a:t>				ústní část </a:t>
            </a:r>
          </a:p>
          <a:p>
            <a:pPr marL="914400" lvl="2" indent="0">
              <a:buNone/>
            </a:pPr>
            <a:r>
              <a:rPr lang="cs-CZ" sz="2000" b="1" dirty="0" smtClean="0"/>
              <a:t>		          	- 2 otázky</a:t>
            </a:r>
          </a:p>
          <a:p>
            <a:pPr marL="914400" lvl="2" indent="0"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</a:t>
            </a:r>
            <a:r>
              <a:rPr lang="cs-CZ" sz="2000" b="1" dirty="0"/>
              <a:t>	</a:t>
            </a:r>
            <a:r>
              <a:rPr lang="cs-CZ" sz="2000" b="1" dirty="0" smtClean="0"/>
              <a:t>- dotazy z informačního minima</a:t>
            </a:r>
          </a:p>
          <a:p>
            <a:pPr marL="914400" lvl="2" indent="0">
              <a:buNone/>
            </a:pPr>
            <a:r>
              <a:rPr lang="cs-CZ" sz="2000" b="1" dirty="0"/>
              <a:t>	</a:t>
            </a:r>
            <a:r>
              <a:rPr lang="cs-CZ" sz="2000" b="1" dirty="0" smtClean="0"/>
              <a:t>		- úroveň a obsah semestrální práce			</a:t>
            </a:r>
            <a:r>
              <a:rPr lang="cs-CZ" sz="2000" dirty="0" smtClean="0"/>
              <a:t>		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Úvod do informatiky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Informace – latinsky </a:t>
            </a:r>
            <a:r>
              <a:rPr lang="cs-CZ" dirty="0" err="1" smtClean="0"/>
              <a:t>Informare</a:t>
            </a:r>
            <a:endParaRPr lang="cs-CZ" dirty="0" smtClean="0"/>
          </a:p>
          <a:p>
            <a:r>
              <a:rPr lang="cs-CZ" dirty="0" smtClean="0"/>
              <a:t>Informatika -</a:t>
            </a:r>
            <a:r>
              <a:rPr lang="cs-CZ" sz="1400" dirty="0" smtClean="0"/>
              <a:t> vědní obor, zabývající se získáváním, zpracováním a využitím informace</a:t>
            </a:r>
            <a:endParaRPr lang="cs-CZ" dirty="0" smtClean="0"/>
          </a:p>
          <a:p>
            <a:pPr lvl="1"/>
            <a:r>
              <a:rPr lang="cs-CZ" dirty="0" smtClean="0"/>
              <a:t>Teoretická – např. řešitelnost úloh</a:t>
            </a:r>
          </a:p>
          <a:p>
            <a:pPr lvl="1"/>
            <a:r>
              <a:rPr lang="cs-CZ" dirty="0" smtClean="0"/>
              <a:t>Aplikovaná</a:t>
            </a:r>
          </a:p>
          <a:p>
            <a:r>
              <a:rPr lang="cs-CZ" dirty="0" err="1" smtClean="0"/>
              <a:t>Computer</a:t>
            </a:r>
            <a:r>
              <a:rPr lang="cs-CZ" dirty="0" smtClean="0"/>
              <a:t> Science</a:t>
            </a:r>
          </a:p>
          <a:p>
            <a:r>
              <a:rPr lang="cs-CZ" dirty="0" smtClean="0"/>
              <a:t>Data – informace – znalosti</a:t>
            </a:r>
          </a:p>
          <a:p>
            <a:r>
              <a:rPr lang="cs-CZ" dirty="0" smtClean="0"/>
              <a:t>Entropie informace (=neurčitost)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objevy pro informatiku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Písmo (záznam informace)</a:t>
            </a:r>
          </a:p>
          <a:p>
            <a:r>
              <a:rPr lang="cs-CZ" dirty="0" smtClean="0"/>
              <a:t>Papír (levné médium)</a:t>
            </a:r>
          </a:p>
          <a:p>
            <a:r>
              <a:rPr lang="cs-CZ" dirty="0" smtClean="0"/>
              <a:t>Knihtisk (rychlost vytváření)</a:t>
            </a:r>
          </a:p>
          <a:p>
            <a:r>
              <a:rPr lang="cs-CZ" dirty="0" smtClean="0"/>
              <a:t>Využití počítačových technologií (dostupnost informací)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relevantního zdroje informací</a:t>
            </a:r>
          </a:p>
          <a:p>
            <a:pPr lvl="1"/>
            <a:r>
              <a:rPr lang="cs-CZ" dirty="0" smtClean="0"/>
              <a:t>Správnost (jsou uvedeny zdroje?)</a:t>
            </a:r>
          </a:p>
          <a:p>
            <a:pPr lvl="1"/>
            <a:r>
              <a:rPr lang="cs-CZ" dirty="0" smtClean="0"/>
              <a:t>Odbornost autora (informace o autorovi)</a:t>
            </a:r>
          </a:p>
          <a:p>
            <a:pPr lvl="1"/>
            <a:r>
              <a:rPr lang="cs-CZ" dirty="0" smtClean="0"/>
              <a:t>Objektivnost</a:t>
            </a:r>
          </a:p>
          <a:p>
            <a:pPr lvl="1"/>
            <a:r>
              <a:rPr lang="cs-CZ" dirty="0" smtClean="0"/>
              <a:t>Aktuálnost (jsou datovány?)</a:t>
            </a:r>
          </a:p>
          <a:p>
            <a:pPr lvl="1"/>
            <a:r>
              <a:rPr lang="cs-CZ" dirty="0" smtClean="0"/>
              <a:t>Ucelenost (je uvedena v kontextu?)</a:t>
            </a:r>
          </a:p>
          <a:p>
            <a:r>
              <a:rPr lang="cs-CZ" dirty="0" smtClean="0"/>
              <a:t>Stárnutí informace (</a:t>
            </a:r>
            <a:r>
              <a:rPr lang="cs-CZ" dirty="0" err="1" smtClean="0"/>
              <a:t>inf</a:t>
            </a:r>
            <a:r>
              <a:rPr lang="cs-CZ" dirty="0" smtClean="0"/>
              <a:t>. má životnost)</a:t>
            </a:r>
          </a:p>
          <a:p>
            <a:r>
              <a:rPr lang="cs-CZ" dirty="0" smtClean="0"/>
              <a:t>Posuzování kvality informace – recenze, </a:t>
            </a:r>
            <a:r>
              <a:rPr lang="cs-CZ" b="1" dirty="0" err="1" smtClean="0"/>
              <a:t>impaktový</a:t>
            </a:r>
            <a:r>
              <a:rPr lang="cs-CZ" b="1" dirty="0" smtClean="0"/>
              <a:t> faktor, „jádro oboru“ 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Zákon o svobodném přístupu k informacím</a:t>
            </a:r>
          </a:p>
          <a:p>
            <a:pPr>
              <a:buNone/>
            </a:pPr>
            <a:r>
              <a:rPr lang="cs-CZ" dirty="0" smtClean="0"/>
              <a:t>	 106/1999 Sb.</a:t>
            </a:r>
          </a:p>
          <a:p>
            <a:pPr lvl="1"/>
            <a:r>
              <a:rPr lang="cs-CZ" dirty="0" smtClean="0"/>
              <a:t>Informace, které nejsou tajné, musí být poskytnuty zdarma</a:t>
            </a:r>
          </a:p>
          <a:p>
            <a:pPr lvl="1"/>
            <a:r>
              <a:rPr lang="cs-CZ" dirty="0" smtClean="0"/>
              <a:t>Informace týkající se osobních údajů jednotlivce se nesmí zveřejňovat</a:t>
            </a:r>
          </a:p>
          <a:p>
            <a:r>
              <a:rPr lang="cs-CZ" dirty="0" smtClean="0"/>
              <a:t>Úřad pro ochranu osobních údajů (www.</a:t>
            </a:r>
            <a:r>
              <a:rPr lang="cs-CZ" dirty="0" err="1" smtClean="0"/>
              <a:t>uoou.cz</a:t>
            </a:r>
            <a:r>
              <a:rPr lang="cs-CZ" dirty="0" smtClean="0"/>
              <a:t>)</a:t>
            </a:r>
          </a:p>
          <a:p>
            <a:r>
              <a:rPr lang="cs-CZ" dirty="0" smtClean="0"/>
              <a:t>101/2000 Sb. O ochraně osobních údajů</a:t>
            </a:r>
          </a:p>
          <a:p>
            <a:r>
              <a:rPr lang="cs-CZ" dirty="0" smtClean="0"/>
              <a:t>480/2004 Sb. O některých službách informační společnosti</a:t>
            </a:r>
          </a:p>
          <a:p>
            <a:r>
              <a:rPr lang="cs-CZ" dirty="0" smtClean="0"/>
              <a:t>40/1995 Sb. Zákon o regulaci reklamy</a:t>
            </a:r>
          </a:p>
          <a:p>
            <a:r>
              <a:rPr lang="cs-CZ" dirty="0" err="1" smtClean="0"/>
              <a:t>Portal.gov.cz</a:t>
            </a:r>
            <a:r>
              <a:rPr lang="cs-CZ" dirty="0" smtClean="0"/>
              <a:t> – portál státní správy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1020</Words>
  <Application>Microsoft Office PowerPoint</Application>
  <PresentationFormat>Předvádění na obrazovce (4:3)</PresentationFormat>
  <Paragraphs>249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Základy informatiky úvod</vt:lpstr>
      <vt:lpstr>Základy informatiky</vt:lpstr>
      <vt:lpstr>Co je cílem předmětu?</vt:lpstr>
      <vt:lpstr>Prezentace aplikace PowerPoint</vt:lpstr>
      <vt:lpstr>Prezentace aplikace PowerPoint</vt:lpstr>
      <vt:lpstr>Základní informace</vt:lpstr>
      <vt:lpstr>Klíčové objevy pro informatiku</vt:lpstr>
      <vt:lpstr>Zdroje informací</vt:lpstr>
      <vt:lpstr>Legislativa</vt:lpstr>
      <vt:lpstr>Informace a média</vt:lpstr>
      <vt:lpstr>Riziko mediální společnosti</vt:lpstr>
      <vt:lpstr>Vyhledání informací</vt:lpstr>
      <vt:lpstr>Prezentace aplikace PowerPoint</vt:lpstr>
      <vt:lpstr>Záznam informací</vt:lpstr>
      <vt:lpstr>Záznam informací</vt:lpstr>
      <vt:lpstr>A/D převodníky</vt:lpstr>
      <vt:lpstr>D/A převodník</vt:lpstr>
      <vt:lpstr>Prezentace aplikace PowerPoint</vt:lpstr>
      <vt:lpstr>Prezentace aplikace PowerPoint</vt:lpstr>
      <vt:lpstr>Číselné soustavy</vt:lpstr>
      <vt:lpstr>Předpony pro násobky kapacity paměti</vt:lpstr>
      <vt:lpstr>Čísla a číselné soustavy</vt:lpstr>
      <vt:lpstr>Převody mezi soustavami</vt:lpstr>
      <vt:lpstr>Převody mezi soustavami</vt:lpstr>
      <vt:lpstr>Převody mezi soustavami</vt:lpstr>
      <vt:lpstr>Reprezentace dat v počítači</vt:lpstr>
      <vt:lpstr>Big Endian  / Little Endian</vt:lpstr>
      <vt:lpstr>Příklad</vt:lpstr>
      <vt:lpstr>Prezentace aplikace PowerPoint</vt:lpstr>
      <vt:lpstr>Kód</vt:lpstr>
      <vt:lpstr>Kódování textů</vt:lpstr>
      <vt:lpstr>Kódování textů</vt:lpstr>
      <vt:lpstr>Kódování textů</vt:lpstr>
      <vt:lpstr>ASCII tabulka</vt:lpstr>
      <vt:lpstr>Čeština v znakových sadách</vt:lpstr>
      <vt:lpstr>Čeština v znakových sadách</vt:lpstr>
      <vt:lpstr>Shrnutí</vt:lpstr>
      <vt:lpstr>Shrnutí</vt:lpstr>
    </vt:vector>
  </TitlesOfParts>
  <Company>VŠB TU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informatiky: úvod a historie</dc:title>
  <dc:creator>Danel</dc:creator>
  <cp:lastModifiedBy>uzivatel</cp:lastModifiedBy>
  <cp:revision>71</cp:revision>
  <dcterms:created xsi:type="dcterms:W3CDTF">2009-09-04T13:08:42Z</dcterms:created>
  <dcterms:modified xsi:type="dcterms:W3CDTF">2012-10-18T10:13:57Z</dcterms:modified>
</cp:coreProperties>
</file>